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3" r:id="rId4"/>
    <p:sldId id="258" r:id="rId5"/>
    <p:sldId id="260" r:id="rId6"/>
    <p:sldId id="261" r:id="rId7"/>
    <p:sldId id="262" r:id="rId8"/>
    <p:sldId id="264" r:id="rId9"/>
    <p:sldId id="272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629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756DDE22-9B59-44F2-9CDF-A05F6F582F7F}" type="datetimeFigureOut">
              <a:rPr lang="ru-RU" smtClean="0"/>
              <a:t>04.06.2023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BB46E8A7-40E4-478E-93CA-598FEE83392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55329820"/>
      </p:ext>
    </p:extLst>
  </p:cSld>
  <p:clrMapOvr>
    <a:masterClrMapping/>
  </p:clrMapOvr>
  <p:transition spd="slow">
    <p:push dir="d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DDE22-9B59-44F2-9CDF-A05F6F582F7F}" type="datetimeFigureOut">
              <a:rPr lang="ru-RU" smtClean="0"/>
              <a:t>04.06.2023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46E8A7-40E4-478E-93CA-598FEE83392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50979937"/>
      </p:ext>
    </p:extLst>
  </p:cSld>
  <p:clrMapOvr>
    <a:masterClrMapping/>
  </p:clrMapOvr>
  <p:transition spd="slow">
    <p:push dir="d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DDE22-9B59-44F2-9CDF-A05F6F582F7F}" type="datetimeFigureOut">
              <a:rPr lang="ru-RU" smtClean="0"/>
              <a:t>04.06.2023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46E8A7-40E4-478E-93CA-598FEE83392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10663542"/>
      </p:ext>
    </p:extLst>
  </p:cSld>
  <p:clrMapOvr>
    <a:masterClrMapping/>
  </p:clrMapOvr>
  <p:transition spd="slow">
    <p:push dir="d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DDE22-9B59-44F2-9CDF-A05F6F582F7F}" type="datetimeFigureOut">
              <a:rPr lang="ru-RU" smtClean="0"/>
              <a:t>04.06.2023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46E8A7-40E4-478E-93CA-598FEE833926}" type="slidenum">
              <a:rPr lang="ru-RU" smtClean="0"/>
              <a:t>‹#›</a:t>
            </a:fld>
            <a:endParaRPr lang="ru-RU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033714648"/>
      </p:ext>
    </p:extLst>
  </p:cSld>
  <p:clrMapOvr>
    <a:masterClrMapping/>
  </p:clrMapOvr>
  <p:transition spd="slow">
    <p:push dir="d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DDE22-9B59-44F2-9CDF-A05F6F582F7F}" type="datetimeFigureOut">
              <a:rPr lang="ru-RU" smtClean="0"/>
              <a:t>04.06.2023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46E8A7-40E4-478E-93CA-598FEE83392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81069784"/>
      </p:ext>
    </p:extLst>
  </p:cSld>
  <p:clrMapOvr>
    <a:masterClrMapping/>
  </p:clrMapOvr>
  <p:transition spd="slow">
    <p:push dir="d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DDE22-9B59-44F2-9CDF-A05F6F582F7F}" type="datetimeFigureOut">
              <a:rPr lang="ru-RU" smtClean="0"/>
              <a:t>04.06.2023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46E8A7-40E4-478E-93CA-598FEE83392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97220720"/>
      </p:ext>
    </p:extLst>
  </p:cSld>
  <p:clrMapOvr>
    <a:masterClrMapping/>
  </p:clrMapOvr>
  <p:transition spd="slow">
    <p:push dir="d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DDE22-9B59-44F2-9CDF-A05F6F582F7F}" type="datetimeFigureOut">
              <a:rPr lang="ru-RU" smtClean="0"/>
              <a:t>04.06.2023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46E8A7-40E4-478E-93CA-598FEE83392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86518019"/>
      </p:ext>
    </p:extLst>
  </p:cSld>
  <p:clrMapOvr>
    <a:masterClrMapping/>
  </p:clrMapOvr>
  <p:transition spd="slow">
    <p:push dir="d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DDE22-9B59-44F2-9CDF-A05F6F582F7F}" type="datetimeFigureOut">
              <a:rPr lang="ru-RU" smtClean="0"/>
              <a:t>04.06.2023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46E8A7-40E4-478E-93CA-598FEE83392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82872796"/>
      </p:ext>
    </p:extLst>
  </p:cSld>
  <p:clrMapOvr>
    <a:masterClrMapping/>
  </p:clrMapOvr>
  <p:transition spd="slow">
    <p:push dir="d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DDE22-9B59-44F2-9CDF-A05F6F582F7F}" type="datetimeFigureOut">
              <a:rPr lang="ru-RU" smtClean="0"/>
              <a:t>04.06.2023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46E8A7-40E4-478E-93CA-598FEE83392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8371150"/>
      </p:ext>
    </p:extLst>
  </p:cSld>
  <p:clrMapOvr>
    <a:masterClrMapping/>
  </p:clrMapOvr>
  <p:transition spd="slow">
    <p:push dir="d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DDE22-9B59-44F2-9CDF-A05F6F582F7F}" type="datetimeFigureOut">
              <a:rPr lang="ru-RU" smtClean="0"/>
              <a:t>04.06.2023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46E8A7-40E4-478E-93CA-598FEE83392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13458544"/>
      </p:ext>
    </p:extLst>
  </p:cSld>
  <p:clrMapOvr>
    <a:masterClrMapping/>
  </p:clrMapOvr>
  <p:transition spd="slow">
    <p:push dir="d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DDE22-9B59-44F2-9CDF-A05F6F582F7F}" type="datetimeFigureOut">
              <a:rPr lang="ru-RU" smtClean="0"/>
              <a:t>04.06.2023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46E8A7-40E4-478E-93CA-598FEE83392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51425646"/>
      </p:ext>
    </p:extLst>
  </p:cSld>
  <p:clrMapOvr>
    <a:masterClrMapping/>
  </p:clrMapOvr>
  <p:transition spd="slow">
    <p:push dir="d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DDE22-9B59-44F2-9CDF-A05F6F582F7F}" type="datetimeFigureOut">
              <a:rPr lang="ru-RU" smtClean="0"/>
              <a:t>04.06.2023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46E8A7-40E4-478E-93CA-598FEE83392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47414513"/>
      </p:ext>
    </p:extLst>
  </p:cSld>
  <p:clrMapOvr>
    <a:masterClrMapping/>
  </p:clrMapOvr>
  <p:transition spd="slow">
    <p:push dir="d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DDE22-9B59-44F2-9CDF-A05F6F582F7F}" type="datetimeFigureOut">
              <a:rPr lang="ru-RU" smtClean="0"/>
              <a:t>04.06.2023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46E8A7-40E4-478E-93CA-598FEE83392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08049348"/>
      </p:ext>
    </p:extLst>
  </p:cSld>
  <p:clrMapOvr>
    <a:masterClrMapping/>
  </p:clrMapOvr>
  <p:transition spd="slow">
    <p:push dir="d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DDE22-9B59-44F2-9CDF-A05F6F582F7F}" type="datetimeFigureOut">
              <a:rPr lang="ru-RU" smtClean="0"/>
              <a:t>04.06.2023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46E8A7-40E4-478E-93CA-598FEE83392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09974431"/>
      </p:ext>
    </p:extLst>
  </p:cSld>
  <p:clrMapOvr>
    <a:masterClrMapping/>
  </p:clrMapOvr>
  <p:transition spd="slow">
    <p:push dir="d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DDE22-9B59-44F2-9CDF-A05F6F582F7F}" type="datetimeFigureOut">
              <a:rPr lang="ru-RU" smtClean="0"/>
              <a:t>04.06.2023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46E8A7-40E4-478E-93CA-598FEE83392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06066886"/>
      </p:ext>
    </p:extLst>
  </p:cSld>
  <p:clrMapOvr>
    <a:masterClrMapping/>
  </p:clrMapOvr>
  <p:transition spd="slow">
    <p:push dir="d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DDE22-9B59-44F2-9CDF-A05F6F582F7F}" type="datetimeFigureOut">
              <a:rPr lang="ru-RU" smtClean="0"/>
              <a:t>04.06.2023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46E8A7-40E4-478E-93CA-598FEE83392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46202817"/>
      </p:ext>
    </p:extLst>
  </p:cSld>
  <p:clrMapOvr>
    <a:masterClrMapping/>
  </p:clrMapOvr>
  <p:transition spd="slow">
    <p:push dir="d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DDE22-9B59-44F2-9CDF-A05F6F582F7F}" type="datetimeFigureOut">
              <a:rPr lang="ru-RU" smtClean="0"/>
              <a:t>04.06.2023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46E8A7-40E4-478E-93CA-598FEE83392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06273218"/>
      </p:ext>
    </p:extLst>
  </p:cSld>
  <p:clrMapOvr>
    <a:masterClrMapping/>
  </p:clrMapOvr>
  <p:transition spd="slow">
    <p:push dir="d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6DDE22-9B59-44F2-9CDF-A05F6F582F7F}" type="datetimeFigureOut">
              <a:rPr lang="ru-RU" smtClean="0"/>
              <a:t>04.06.2023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46E8A7-40E4-478E-93CA-598FEE83392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3489296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ransition spd="slow">
    <p:push dir="d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g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2054294" y="1958008"/>
            <a:ext cx="8490089" cy="2038972"/>
          </a:xfrm>
          <a:noFill/>
        </p:spPr>
        <p:txBody>
          <a:bodyPr>
            <a:normAutofit/>
          </a:bodyPr>
          <a:lstStyle/>
          <a:p>
            <a:pPr algn="ctr"/>
            <a:r>
              <a:rPr lang="ru-RU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34" charset="0"/>
              </a:rPr>
              <a:t>РАЗРАБОТКА ВЕБ-ПРИЛОЖЕНИЯ ДЛЯ СИСТЕМЫ КОНТРОЛЯ ДОСТУПА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5834270" y="5059017"/>
            <a:ext cx="5536097" cy="1878496"/>
          </a:xfrm>
        </p:spPr>
        <p:txBody>
          <a:bodyPr>
            <a:normAutofit/>
          </a:bodyPr>
          <a:lstStyle/>
          <a:p>
            <a:pPr algn="r">
              <a:lnSpc>
                <a:spcPct val="100000"/>
              </a:lnSpc>
            </a:pPr>
            <a:r>
              <a:rPr lang="ru-RU" b="1" i="1" cap="none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Автор: </a:t>
            </a:r>
          </a:p>
          <a:p>
            <a:pPr algn="r">
              <a:lnSpc>
                <a:spcPct val="100000"/>
              </a:lnSpc>
            </a:pPr>
            <a:r>
              <a:rPr lang="ru-RU" i="1" cap="none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Мазлова Елена Юрьевна</a:t>
            </a:r>
          </a:p>
          <a:p>
            <a:pPr algn="r">
              <a:lnSpc>
                <a:spcPct val="100000"/>
              </a:lnSpc>
            </a:pPr>
            <a:r>
              <a:rPr lang="ru-RU" b="1" i="1" cap="none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Научный руководитель: </a:t>
            </a:r>
          </a:p>
          <a:p>
            <a:pPr algn="r">
              <a:lnSpc>
                <a:spcPct val="100000"/>
              </a:lnSpc>
            </a:pPr>
            <a:r>
              <a:rPr lang="ru-RU" i="1" cap="none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Щипанов Кирилл Александрович</a:t>
            </a:r>
            <a:endParaRPr lang="ru-RU" i="1" cap="none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pic>
        <p:nvPicPr>
          <p:cNvPr id="4" name="Google Shape;112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4677" y="167186"/>
            <a:ext cx="1753819" cy="657761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11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17768" y="167186"/>
            <a:ext cx="652599" cy="657761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3421960" y="4214191"/>
            <a:ext cx="57547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ВЫПУСКНАЯ КВАЛИФИКАЦИОННАЯ </a:t>
            </a:r>
            <a:r>
              <a:rPr lang="ru-RU" sz="2000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РАБОТА</a:t>
            </a:r>
            <a:endParaRPr lang="ru-RU" sz="2000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3809534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878496" y="167186"/>
            <a:ext cx="8839272" cy="683508"/>
          </a:xfrm>
        </p:spPr>
        <p:txBody>
          <a:bodyPr>
            <a:normAutofit/>
          </a:bodyPr>
          <a:lstStyle/>
          <a:p>
            <a:pPr algn="ctr"/>
            <a:r>
              <a:rPr lang="ru-RU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Программная реализация</a:t>
            </a:r>
            <a:endParaRPr lang="ru-RU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pic>
        <p:nvPicPr>
          <p:cNvPr id="4" name="Google Shape;112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4677" y="167186"/>
            <a:ext cx="1753819" cy="657761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11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17768" y="167186"/>
            <a:ext cx="652599" cy="657761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932" y="1033272"/>
            <a:ext cx="10058400" cy="565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175470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878496" y="167186"/>
            <a:ext cx="8839272" cy="683508"/>
          </a:xfrm>
        </p:spPr>
        <p:txBody>
          <a:bodyPr>
            <a:normAutofit/>
          </a:bodyPr>
          <a:lstStyle/>
          <a:p>
            <a:pPr algn="ctr"/>
            <a:r>
              <a:rPr lang="ru-RU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Программная реализация</a:t>
            </a:r>
            <a:endParaRPr lang="ru-RU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pic>
        <p:nvPicPr>
          <p:cNvPr id="4" name="Google Shape;112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4677" y="167186"/>
            <a:ext cx="1753819" cy="657761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11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17768" y="167186"/>
            <a:ext cx="652599" cy="6577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967" y="1005840"/>
            <a:ext cx="10058400" cy="565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136772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878496" y="167186"/>
            <a:ext cx="8839272" cy="683508"/>
          </a:xfrm>
        </p:spPr>
        <p:txBody>
          <a:bodyPr>
            <a:normAutofit/>
          </a:bodyPr>
          <a:lstStyle/>
          <a:p>
            <a:pPr algn="ctr"/>
            <a:r>
              <a:rPr lang="ru-RU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Программная реализация</a:t>
            </a:r>
            <a:endParaRPr lang="ru-RU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pic>
        <p:nvPicPr>
          <p:cNvPr id="4" name="Google Shape;112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4677" y="167186"/>
            <a:ext cx="1753819" cy="657761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11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17768" y="167186"/>
            <a:ext cx="652599" cy="65776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932" y="1060704"/>
            <a:ext cx="10058400" cy="565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18276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878496" y="167186"/>
            <a:ext cx="8839272" cy="683508"/>
          </a:xfrm>
        </p:spPr>
        <p:txBody>
          <a:bodyPr>
            <a:normAutofit/>
          </a:bodyPr>
          <a:lstStyle/>
          <a:p>
            <a:pPr algn="ctr"/>
            <a:r>
              <a:rPr lang="ru-RU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Программная реализация</a:t>
            </a:r>
            <a:endParaRPr lang="ru-RU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pic>
        <p:nvPicPr>
          <p:cNvPr id="4" name="Google Shape;112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4677" y="167186"/>
            <a:ext cx="1753819" cy="657761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11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17768" y="167186"/>
            <a:ext cx="652599" cy="65776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932" y="978408"/>
            <a:ext cx="10058400" cy="565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106844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878496" y="167186"/>
            <a:ext cx="8839272" cy="683508"/>
          </a:xfrm>
        </p:spPr>
        <p:txBody>
          <a:bodyPr>
            <a:normAutofit/>
          </a:bodyPr>
          <a:lstStyle/>
          <a:p>
            <a:pPr algn="ctr"/>
            <a:r>
              <a:rPr lang="ru-RU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Программная реализация</a:t>
            </a:r>
            <a:endParaRPr lang="ru-RU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pic>
        <p:nvPicPr>
          <p:cNvPr id="4" name="Google Shape;112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4677" y="167186"/>
            <a:ext cx="1753819" cy="657761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11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17768" y="167186"/>
            <a:ext cx="652599" cy="657761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932" y="1005840"/>
            <a:ext cx="10058400" cy="565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663197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878496" y="167186"/>
            <a:ext cx="8839272" cy="683508"/>
          </a:xfrm>
        </p:spPr>
        <p:txBody>
          <a:bodyPr>
            <a:normAutofit/>
          </a:bodyPr>
          <a:lstStyle/>
          <a:p>
            <a:pPr algn="ctr"/>
            <a:r>
              <a:rPr lang="ru-RU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Программная реализация</a:t>
            </a:r>
            <a:endParaRPr lang="ru-RU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pic>
        <p:nvPicPr>
          <p:cNvPr id="4" name="Google Shape;112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4677" y="167186"/>
            <a:ext cx="1753819" cy="657761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11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17768" y="167186"/>
            <a:ext cx="652599" cy="65776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932" y="1060704"/>
            <a:ext cx="10058400" cy="565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783623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878496" y="167186"/>
            <a:ext cx="8839272" cy="683508"/>
          </a:xfrm>
        </p:spPr>
        <p:txBody>
          <a:bodyPr>
            <a:normAutofit/>
          </a:bodyPr>
          <a:lstStyle/>
          <a:p>
            <a:pPr algn="ctr"/>
            <a:r>
              <a:rPr lang="ru-RU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Заключение</a:t>
            </a:r>
            <a:endParaRPr lang="ru-RU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pic>
        <p:nvPicPr>
          <p:cNvPr id="4" name="Google Shape;112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4677" y="167186"/>
            <a:ext cx="1753819" cy="657761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11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17768" y="167186"/>
            <a:ext cx="652599" cy="657761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877824" y="1408176"/>
            <a:ext cx="10492543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800" dirty="0">
                <a:solidFill>
                  <a:schemeClr val="bg1"/>
                </a:solidFill>
                <a:latin typeface="Arial Narrow" panose="020B0606020202030204" pitchFamily="34" charset="0"/>
              </a:rPr>
              <a:t>В ходе выполнения </a:t>
            </a:r>
            <a:r>
              <a:rPr lang="ru-RU" sz="2800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квалификационной </a:t>
            </a:r>
            <a:r>
              <a:rPr lang="ru-RU" sz="2800" dirty="0">
                <a:solidFill>
                  <a:schemeClr val="bg1"/>
                </a:solidFill>
                <a:latin typeface="Arial Narrow" panose="020B0606020202030204" pitchFamily="34" charset="0"/>
              </a:rPr>
              <a:t>работы бакалавра была разработана база </a:t>
            </a:r>
            <a:r>
              <a:rPr lang="ru-RU" sz="2800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данных </a:t>
            </a:r>
            <a:r>
              <a:rPr lang="ru-RU" sz="2800" dirty="0">
                <a:solidFill>
                  <a:schemeClr val="bg1"/>
                </a:solidFill>
                <a:latin typeface="Arial Narrow" panose="020B0606020202030204" pitchFamily="34" charset="0"/>
              </a:rPr>
              <a:t>с использованием СУБД </a:t>
            </a:r>
            <a:r>
              <a:rPr lang="en-US" sz="2800" dirty="0">
                <a:solidFill>
                  <a:schemeClr val="bg1"/>
                </a:solidFill>
                <a:latin typeface="Arial Narrow" panose="020B0606020202030204" pitchFamily="34" charset="0"/>
              </a:rPr>
              <a:t>Microsoft SQL Server</a:t>
            </a:r>
            <a:r>
              <a:rPr lang="ru-RU" sz="2800" dirty="0">
                <a:solidFill>
                  <a:schemeClr val="bg1"/>
                </a:solidFill>
                <a:latin typeface="Arial Narrow" panose="020B0606020202030204" pitchFamily="34" charset="0"/>
              </a:rPr>
              <a:t> 2014</a:t>
            </a:r>
            <a:r>
              <a:rPr lang="ru-RU" sz="2800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 </a:t>
            </a:r>
            <a:r>
              <a:rPr lang="ru-RU" sz="2800" dirty="0">
                <a:solidFill>
                  <a:schemeClr val="bg1"/>
                </a:solidFill>
                <a:latin typeface="Arial Narrow" panose="020B0606020202030204" pitchFamily="34" charset="0"/>
              </a:rPr>
              <a:t>и </a:t>
            </a:r>
            <a:r>
              <a:rPr lang="ru-RU" sz="2800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веб-приложение </a:t>
            </a:r>
            <a:r>
              <a:rPr lang="ru-RU" sz="2800" dirty="0">
                <a:solidFill>
                  <a:schemeClr val="bg1"/>
                </a:solidFill>
                <a:latin typeface="Arial Narrow" panose="020B0606020202030204" pitchFamily="34" charset="0"/>
              </a:rPr>
              <a:t>на базе </a:t>
            </a:r>
            <a:r>
              <a:rPr lang="ru-RU" sz="2800" dirty="0" err="1">
                <a:solidFill>
                  <a:schemeClr val="bg1"/>
                </a:solidFill>
                <a:latin typeface="Arial Narrow" panose="020B0606020202030204" pitchFamily="34" charset="0"/>
              </a:rPr>
              <a:t>патча</a:t>
            </a:r>
            <a:r>
              <a:rPr lang="ru-RU" sz="2800" dirty="0">
                <a:solidFill>
                  <a:schemeClr val="bg1"/>
                </a:solidFill>
                <a:latin typeface="Arial Narrow" panose="020B0606020202030204" pitchFamily="34" charset="0"/>
              </a:rPr>
              <a:t> ASP.NET </a:t>
            </a:r>
            <a:r>
              <a:rPr lang="ru-RU" sz="2800" dirty="0" err="1">
                <a:solidFill>
                  <a:schemeClr val="bg1"/>
                </a:solidFill>
                <a:latin typeface="Arial Narrow" panose="020B0606020202030204" pitchFamily="34" charset="0"/>
              </a:rPr>
              <a:t>Core</a:t>
            </a:r>
            <a:r>
              <a:rPr lang="ru-RU" sz="2800" dirty="0">
                <a:solidFill>
                  <a:schemeClr val="bg1"/>
                </a:solidFill>
                <a:latin typeface="Arial Narrow" panose="020B0606020202030204" pitchFamily="34" charset="0"/>
              </a:rPr>
              <a:t> </a:t>
            </a:r>
            <a:r>
              <a:rPr lang="ru-RU" sz="2800" dirty="0" err="1">
                <a:solidFill>
                  <a:schemeClr val="bg1"/>
                </a:solidFill>
                <a:latin typeface="Arial Narrow" panose="020B0606020202030204" pitchFamily="34" charset="0"/>
              </a:rPr>
              <a:t>Web</a:t>
            </a:r>
            <a:r>
              <a:rPr lang="ru-RU" sz="2800" dirty="0">
                <a:solidFill>
                  <a:schemeClr val="bg1"/>
                </a:solidFill>
                <a:latin typeface="Arial Narrow" panose="020B0606020202030204" pitchFamily="34" charset="0"/>
              </a:rPr>
              <a:t> </a:t>
            </a:r>
            <a:r>
              <a:rPr lang="ru-RU" sz="2800" dirty="0" err="1">
                <a:solidFill>
                  <a:schemeClr val="bg1"/>
                </a:solidFill>
                <a:latin typeface="Arial Narrow" panose="020B0606020202030204" pitchFamily="34" charset="0"/>
              </a:rPr>
              <a:t>Application</a:t>
            </a:r>
            <a:r>
              <a:rPr lang="ru-RU" sz="2800" dirty="0">
                <a:solidFill>
                  <a:schemeClr val="bg1"/>
                </a:solidFill>
                <a:latin typeface="Arial Narrow" panose="020B0606020202030204" pitchFamily="34" charset="0"/>
              </a:rPr>
              <a:t> (MVC) на платформе .</a:t>
            </a:r>
            <a:r>
              <a:rPr lang="en-US" sz="2800" dirty="0">
                <a:solidFill>
                  <a:schemeClr val="bg1"/>
                </a:solidFill>
                <a:latin typeface="Arial Narrow" panose="020B0606020202030204" pitchFamily="34" charset="0"/>
              </a:rPr>
              <a:t>Net</a:t>
            </a:r>
            <a:r>
              <a:rPr lang="ru-RU" sz="2800" dirty="0">
                <a:solidFill>
                  <a:schemeClr val="bg1"/>
                </a:solidFill>
                <a:latin typeface="Arial Narrow" panose="020B0606020202030204" pitchFamily="34" charset="0"/>
              </a:rPr>
              <a:t> 5.0 </a:t>
            </a:r>
            <a:r>
              <a:rPr lang="ru-RU" sz="2800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для </a:t>
            </a:r>
            <a:r>
              <a:rPr lang="ru-RU" sz="2800" dirty="0">
                <a:solidFill>
                  <a:schemeClr val="bg1"/>
                </a:solidFill>
                <a:latin typeface="Arial Narrow" panose="020B0606020202030204" pitchFamily="34" charset="0"/>
              </a:rPr>
              <a:t>непосредственного взаимодействия с ней. </a:t>
            </a:r>
            <a:endParaRPr lang="ru-RU" sz="2800" dirty="0" smtClean="0">
              <a:solidFill>
                <a:schemeClr val="bg1"/>
              </a:solidFill>
              <a:latin typeface="Arial Narrow" panose="020B0606020202030204" pitchFamily="34" charset="0"/>
            </a:endParaRPr>
          </a:p>
          <a:p>
            <a:pPr algn="just"/>
            <a:endParaRPr lang="ru-RU" sz="2800" dirty="0">
              <a:solidFill>
                <a:schemeClr val="bg1"/>
              </a:solidFill>
              <a:latin typeface="Arial Narrow" panose="020B0606020202030204" pitchFamily="34" charset="0"/>
            </a:endParaRPr>
          </a:p>
          <a:p>
            <a:pPr algn="just"/>
            <a:r>
              <a:rPr lang="ru-RU" sz="2800" dirty="0">
                <a:solidFill>
                  <a:schemeClr val="bg1"/>
                </a:solidFill>
                <a:latin typeface="Arial Narrow" panose="020B0606020202030204" pitchFamily="34" charset="0"/>
              </a:rPr>
              <a:t>Функционал данной системы дает следующие преимущества: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2800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возможность </a:t>
            </a:r>
            <a:r>
              <a:rPr lang="ru-RU" sz="2800" dirty="0">
                <a:solidFill>
                  <a:schemeClr val="bg1"/>
                </a:solidFill>
                <a:latin typeface="Arial Narrow" panose="020B0606020202030204" pitchFamily="34" charset="0"/>
              </a:rPr>
              <a:t>контролировать рабочее время сотрудников;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2800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контроль </a:t>
            </a:r>
            <a:r>
              <a:rPr lang="ru-RU" sz="2800" dirty="0">
                <a:solidFill>
                  <a:schemeClr val="bg1"/>
                </a:solidFill>
                <a:latin typeface="Arial Narrow" panose="020B0606020202030204" pitchFamily="34" charset="0"/>
              </a:rPr>
              <a:t>и ограничение доступа посетителей и сотрудников; </a:t>
            </a:r>
            <a:endParaRPr lang="ru-RU" sz="2800" dirty="0" smtClean="0">
              <a:solidFill>
                <a:schemeClr val="bg1"/>
              </a:solidFill>
              <a:latin typeface="Arial Narrow" panose="020B060602020203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2800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ведение </a:t>
            </a:r>
            <a:r>
              <a:rPr lang="ru-RU" sz="2800" dirty="0">
                <a:solidFill>
                  <a:schemeClr val="bg1"/>
                </a:solidFill>
                <a:latin typeface="Arial Narrow" panose="020B0606020202030204" pitchFamily="34" charset="0"/>
              </a:rPr>
              <a:t>базы данных сотрудников и посетителей предприятия. </a:t>
            </a:r>
          </a:p>
          <a:p>
            <a:pPr algn="just"/>
            <a:endParaRPr lang="ru-RU" sz="2800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5178965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375265" y="167186"/>
            <a:ext cx="5438291" cy="683508"/>
          </a:xfrm>
        </p:spPr>
        <p:txBody>
          <a:bodyPr/>
          <a:lstStyle/>
          <a:p>
            <a:pPr algn="ctr"/>
            <a:r>
              <a:rPr lang="ru-RU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ПРЕДМЕТНАЯ ОБЛАСТЬ</a:t>
            </a:r>
            <a:endParaRPr lang="ru-RU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940868" y="1416587"/>
            <a:ext cx="10836604" cy="4856197"/>
          </a:xfrm>
        </p:spPr>
        <p:txBody>
          <a:bodyPr>
            <a:noAutofit/>
          </a:bodyPr>
          <a:lstStyle/>
          <a:p>
            <a:pPr marL="0" lvl="0" indent="0" algn="just">
              <a:lnSpc>
                <a:spcPct val="100000"/>
              </a:lnSpc>
              <a:spcBef>
                <a:spcPts val="0"/>
              </a:spcBef>
              <a:buSzTx/>
              <a:buNone/>
            </a:pPr>
            <a:r>
              <a:rPr lang="ru-RU" sz="2800" u="sng" dirty="0" smtClean="0">
                <a:solidFill>
                  <a:prstClr val="black"/>
                </a:solidFill>
                <a:latin typeface="Arial Narrow" panose="020B0606020202030204" pitchFamily="34" charset="0"/>
              </a:rPr>
              <a:t>Основная задача СКУД-систем</a:t>
            </a:r>
            <a:r>
              <a:rPr lang="ru-RU" sz="2800" dirty="0" smtClean="0">
                <a:solidFill>
                  <a:prstClr val="black"/>
                </a:solidFill>
                <a:latin typeface="Arial Narrow" panose="020B0606020202030204" pitchFamily="34" charset="0"/>
              </a:rPr>
              <a:t> </a:t>
            </a:r>
            <a:r>
              <a:rPr lang="ru-RU" sz="2800" dirty="0">
                <a:solidFill>
                  <a:prstClr val="black"/>
                </a:solidFill>
                <a:latin typeface="Arial Narrow" panose="020B0606020202030204" pitchFamily="34" charset="0"/>
              </a:rPr>
              <a:t>– управление доступом на заданную территорию, включая также:</a:t>
            </a:r>
          </a:p>
          <a:p>
            <a:pPr marL="0" lvl="0" indent="0" algn="just">
              <a:lnSpc>
                <a:spcPct val="100000"/>
              </a:lnSpc>
              <a:spcBef>
                <a:spcPts val="0"/>
              </a:spcBef>
              <a:buSzTx/>
              <a:buNone/>
            </a:pPr>
            <a:r>
              <a:rPr lang="ru-RU" sz="2800" dirty="0">
                <a:solidFill>
                  <a:prstClr val="black"/>
                </a:solidFill>
                <a:latin typeface="Arial Narrow" panose="020B0606020202030204" pitchFamily="34" charset="0"/>
              </a:rPr>
              <a:t>•	ограничение доступа на заданную территорию;</a:t>
            </a:r>
          </a:p>
          <a:p>
            <a:pPr marL="0" lvl="0" indent="0" algn="just">
              <a:lnSpc>
                <a:spcPct val="100000"/>
              </a:lnSpc>
              <a:spcBef>
                <a:spcPts val="0"/>
              </a:spcBef>
              <a:buSzTx/>
              <a:buNone/>
            </a:pPr>
            <a:r>
              <a:rPr lang="ru-RU" sz="2800" dirty="0">
                <a:solidFill>
                  <a:prstClr val="black"/>
                </a:solidFill>
                <a:latin typeface="Arial Narrow" panose="020B0606020202030204" pitchFamily="34" charset="0"/>
              </a:rPr>
              <a:t>•	идентификацию лица, имеющего доступ на заданную территорию.</a:t>
            </a:r>
          </a:p>
          <a:p>
            <a:pPr marL="0" lvl="0" indent="0" algn="just">
              <a:lnSpc>
                <a:spcPct val="100000"/>
              </a:lnSpc>
              <a:spcBef>
                <a:spcPts val="0"/>
              </a:spcBef>
              <a:buSzTx/>
              <a:buNone/>
            </a:pPr>
            <a:r>
              <a:rPr lang="ru-RU" sz="2800" dirty="0">
                <a:solidFill>
                  <a:prstClr val="black"/>
                </a:solidFill>
                <a:latin typeface="Arial Narrow" panose="020B0606020202030204" pitchFamily="34" charset="0"/>
              </a:rPr>
              <a:t>Дополнительные задачи:</a:t>
            </a:r>
          </a:p>
          <a:p>
            <a:pPr marL="0" lvl="0" indent="0" algn="just">
              <a:lnSpc>
                <a:spcPct val="100000"/>
              </a:lnSpc>
              <a:spcBef>
                <a:spcPts val="0"/>
              </a:spcBef>
              <a:buSzTx/>
              <a:buNone/>
            </a:pPr>
            <a:r>
              <a:rPr lang="ru-RU" sz="2800" dirty="0">
                <a:solidFill>
                  <a:prstClr val="black"/>
                </a:solidFill>
                <a:latin typeface="Arial Narrow" panose="020B0606020202030204" pitchFamily="34" charset="0"/>
              </a:rPr>
              <a:t>•	учёт рабочего времени;</a:t>
            </a:r>
          </a:p>
          <a:p>
            <a:pPr marL="0" lvl="0" indent="0" algn="just">
              <a:lnSpc>
                <a:spcPct val="100000"/>
              </a:lnSpc>
              <a:spcBef>
                <a:spcPts val="0"/>
              </a:spcBef>
              <a:buSzTx/>
              <a:buNone/>
            </a:pPr>
            <a:r>
              <a:rPr lang="ru-RU" sz="2800" dirty="0">
                <a:solidFill>
                  <a:prstClr val="black"/>
                </a:solidFill>
                <a:latin typeface="Arial Narrow" panose="020B0606020202030204" pitchFamily="34" charset="0"/>
              </a:rPr>
              <a:t>•	ведение базы персонала / посетителей;</a:t>
            </a:r>
          </a:p>
          <a:p>
            <a:pPr marL="0" lvl="0" indent="0" algn="just">
              <a:lnSpc>
                <a:spcPct val="100000"/>
              </a:lnSpc>
              <a:spcBef>
                <a:spcPts val="0"/>
              </a:spcBef>
              <a:buSzTx/>
              <a:buNone/>
            </a:pPr>
            <a:r>
              <a:rPr lang="ru-RU" sz="2800" dirty="0">
                <a:solidFill>
                  <a:prstClr val="black"/>
                </a:solidFill>
                <a:latin typeface="Arial Narrow" panose="020B0606020202030204" pitchFamily="34" charset="0"/>
              </a:rPr>
              <a:t>•	интеграция с системой безопасности (с системой видеонаблюдения, пожарно-охранной сигнализацией и системами оповещения).</a:t>
            </a:r>
          </a:p>
          <a:p>
            <a:endParaRPr lang="ru-RU" sz="2800" dirty="0">
              <a:latin typeface="Arial Narrow" panose="020B0606020202030204" pitchFamily="34" charset="0"/>
            </a:endParaRPr>
          </a:p>
        </p:txBody>
      </p:sp>
      <p:pic>
        <p:nvPicPr>
          <p:cNvPr id="4" name="Google Shape;112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4677" y="167186"/>
            <a:ext cx="1753819" cy="657761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11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17768" y="167186"/>
            <a:ext cx="652599" cy="65776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00537041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818609" y="167186"/>
            <a:ext cx="6497739" cy="683508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Принцип работы СКУД-систем</a:t>
            </a:r>
            <a:endParaRPr lang="ru-RU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pic>
        <p:nvPicPr>
          <p:cNvPr id="4" name="Google Shape;112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4677" y="167186"/>
            <a:ext cx="1753819" cy="657761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11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17768" y="167186"/>
            <a:ext cx="652599" cy="657761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318" y="850694"/>
            <a:ext cx="10058400" cy="5980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147631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980507" y="167186"/>
            <a:ext cx="6438104" cy="683508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ОБЗОР СУЩЕСТВУЮЩИХ РЕШЕНИЙ</a:t>
            </a:r>
            <a:endParaRPr lang="ru-RU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488603" y="1156182"/>
            <a:ext cx="8828215" cy="52744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200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Популярные решения на рынке:</a:t>
            </a:r>
          </a:p>
          <a:p>
            <a:r>
              <a:rPr lang="en-US" sz="2200" dirty="0" err="1" smtClean="0">
                <a:solidFill>
                  <a:schemeClr val="bg1"/>
                </a:solidFill>
                <a:latin typeface="Arial Narrow" panose="020B0606020202030204" pitchFamily="34" charset="0"/>
              </a:rPr>
              <a:t>ZkTeco</a:t>
            </a:r>
            <a:r>
              <a:rPr lang="en-US" sz="2200" dirty="0">
                <a:solidFill>
                  <a:schemeClr val="bg1"/>
                </a:solidFill>
                <a:latin typeface="Arial Narrow" panose="020B0606020202030204" pitchFamily="34" charset="0"/>
              </a:rPr>
              <a:t>.</a:t>
            </a:r>
          </a:p>
          <a:p>
            <a:r>
              <a:rPr lang="en-US" sz="2200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Parsec.</a:t>
            </a:r>
            <a:endParaRPr lang="en-US" sz="2200" dirty="0">
              <a:solidFill>
                <a:schemeClr val="bg1"/>
              </a:solidFill>
              <a:latin typeface="Arial Narrow" panose="020B0606020202030204" pitchFamily="34" charset="0"/>
            </a:endParaRPr>
          </a:p>
          <a:p>
            <a:r>
              <a:rPr lang="en-US" sz="2200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HID Global</a:t>
            </a:r>
            <a:r>
              <a:rPr lang="ru-RU" sz="2200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 и другие.</a:t>
            </a:r>
            <a:endParaRPr lang="en-US" sz="2200" dirty="0">
              <a:solidFill>
                <a:schemeClr val="bg1"/>
              </a:solidFill>
              <a:latin typeface="Arial Narrow" panose="020B0606020202030204" pitchFamily="34" charset="0"/>
            </a:endParaRPr>
          </a:p>
          <a:p>
            <a:pPr marL="0" indent="0">
              <a:buNone/>
            </a:pPr>
            <a:endParaRPr lang="ru-RU" sz="2200" dirty="0">
              <a:solidFill>
                <a:schemeClr val="bg1"/>
              </a:solidFill>
              <a:latin typeface="Arial Narrow" panose="020B0606020202030204" pitchFamily="34" charset="0"/>
            </a:endParaRPr>
          </a:p>
          <a:p>
            <a:pPr marL="0" indent="0">
              <a:buNone/>
            </a:pPr>
            <a:r>
              <a:rPr lang="ru-RU" sz="2200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Недостатки:</a:t>
            </a:r>
          </a:p>
          <a:p>
            <a:pPr>
              <a:buFont typeface="Arial Narrow" panose="020B0606020202030204" pitchFamily="34" charset="0"/>
              <a:buChar char="×"/>
            </a:pPr>
            <a:r>
              <a:rPr lang="ru-RU" sz="2200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Излишний функционал;</a:t>
            </a:r>
          </a:p>
          <a:p>
            <a:pPr>
              <a:buFont typeface="Arial Narrow" panose="020B0606020202030204" pitchFamily="34" charset="0"/>
              <a:buChar char="×"/>
            </a:pPr>
            <a:r>
              <a:rPr lang="ru-RU" sz="2200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Высокая стоимость программного обеспечения;</a:t>
            </a:r>
          </a:p>
          <a:p>
            <a:pPr>
              <a:buFont typeface="Arial Narrow" panose="020B0606020202030204" pitchFamily="34" charset="0"/>
              <a:buChar char="×"/>
            </a:pPr>
            <a:r>
              <a:rPr lang="ru-RU" sz="2200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Уход части компаний с российского рынка.</a:t>
            </a:r>
            <a:endParaRPr lang="en-US" sz="2200" dirty="0">
              <a:solidFill>
                <a:schemeClr val="bg1"/>
              </a:solidFill>
              <a:latin typeface="Arial Narrow" panose="020B0606020202030204" pitchFamily="34" charset="0"/>
            </a:endParaRPr>
          </a:p>
          <a:p>
            <a:endParaRPr lang="ru-RU" sz="2200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pic>
        <p:nvPicPr>
          <p:cNvPr id="4" name="Google Shape;112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4677" y="167186"/>
            <a:ext cx="1753819" cy="657761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11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17768" y="167186"/>
            <a:ext cx="652599" cy="65776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63121239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079080" y="167186"/>
            <a:ext cx="6438104" cy="683508"/>
          </a:xfrm>
        </p:spPr>
        <p:txBody>
          <a:bodyPr>
            <a:normAutofit/>
          </a:bodyPr>
          <a:lstStyle/>
          <a:p>
            <a:pPr algn="ctr"/>
            <a:r>
              <a:rPr lang="ru-RU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Цели и задачи</a:t>
            </a:r>
            <a:endParaRPr lang="ru-RU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923544" y="1069848"/>
            <a:ext cx="10307673" cy="5360770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ru-RU" sz="2200" b="1" dirty="0">
                <a:solidFill>
                  <a:schemeClr val="bg1"/>
                </a:solidFill>
                <a:latin typeface="Arial Narrow" panose="020B0606020202030204" pitchFamily="34" charset="0"/>
              </a:rPr>
              <a:t>Цель разработки информационной системы </a:t>
            </a:r>
            <a:r>
              <a:rPr lang="ru-RU" sz="2200" dirty="0">
                <a:solidFill>
                  <a:schemeClr val="bg1"/>
                </a:solidFill>
                <a:latin typeface="Arial Narrow" panose="020B0606020202030204" pitchFamily="34" charset="0"/>
              </a:rPr>
              <a:t>– </a:t>
            </a:r>
            <a:r>
              <a:rPr lang="ru-RU" sz="2200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повышение </a:t>
            </a:r>
            <a:r>
              <a:rPr lang="ru-RU" sz="2200" dirty="0">
                <a:solidFill>
                  <a:schemeClr val="bg1"/>
                </a:solidFill>
                <a:latin typeface="Arial Narrow" panose="020B0606020202030204" pitchFamily="34" charset="0"/>
              </a:rPr>
              <a:t>уровня безопасности организации за счет автоматизации контроля передвижения сотрудников предприятия с помощью веб приложения с непосредственной интеграцией с базой данных</a:t>
            </a:r>
            <a:r>
              <a:rPr lang="ru-RU" sz="2200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.</a:t>
            </a:r>
          </a:p>
          <a:p>
            <a:pPr marL="0" indent="0">
              <a:buNone/>
            </a:pPr>
            <a:endParaRPr lang="ru-RU" sz="2200" dirty="0">
              <a:solidFill>
                <a:schemeClr val="bg1"/>
              </a:solidFill>
              <a:latin typeface="Arial Narrow" panose="020B0606020202030204" pitchFamily="34" charset="0"/>
            </a:endParaRPr>
          </a:p>
          <a:p>
            <a:pPr marL="0" indent="0">
              <a:buNone/>
            </a:pPr>
            <a:r>
              <a:rPr lang="ru-RU" sz="2200" b="1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Задачи:</a:t>
            </a:r>
          </a:p>
          <a:p>
            <a:r>
              <a:rPr lang="ru-RU" sz="2200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сбор </a:t>
            </a:r>
            <a:r>
              <a:rPr lang="ru-RU" sz="2200" dirty="0">
                <a:solidFill>
                  <a:schemeClr val="bg1"/>
                </a:solidFill>
                <a:latin typeface="Arial Narrow" panose="020B0606020202030204" pitchFamily="34" charset="0"/>
              </a:rPr>
              <a:t>и анализ требований к программному продукту;</a:t>
            </a:r>
          </a:p>
          <a:p>
            <a:r>
              <a:rPr lang="ru-RU" sz="2200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разработка </a:t>
            </a:r>
            <a:r>
              <a:rPr lang="ru-RU" sz="2200" dirty="0">
                <a:solidFill>
                  <a:schemeClr val="bg1"/>
                </a:solidFill>
                <a:latin typeface="Arial Narrow" panose="020B0606020202030204" pitchFamily="34" charset="0"/>
              </a:rPr>
              <a:t>архитектуры информационной системы;</a:t>
            </a:r>
          </a:p>
          <a:p>
            <a:r>
              <a:rPr lang="ru-RU" sz="2200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разработка </a:t>
            </a:r>
            <a:r>
              <a:rPr lang="ru-RU" sz="2200" dirty="0">
                <a:solidFill>
                  <a:schemeClr val="bg1"/>
                </a:solidFill>
                <a:latin typeface="Arial Narrow" panose="020B0606020202030204" pitchFamily="34" charset="0"/>
              </a:rPr>
              <a:t>структуры базы данных и автоматизированное наполнение ее тестовыми данными;</a:t>
            </a:r>
          </a:p>
          <a:p>
            <a:r>
              <a:rPr lang="ru-RU" sz="2200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проектирование </a:t>
            </a:r>
            <a:r>
              <a:rPr lang="ru-RU" sz="2200" dirty="0">
                <a:solidFill>
                  <a:schemeClr val="bg1"/>
                </a:solidFill>
                <a:latin typeface="Arial Narrow" panose="020B0606020202030204" pitchFamily="34" charset="0"/>
              </a:rPr>
              <a:t>интерфейса программного обеспечения;</a:t>
            </a:r>
          </a:p>
          <a:p>
            <a:r>
              <a:rPr lang="ru-RU" sz="2200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реализация </a:t>
            </a:r>
            <a:r>
              <a:rPr lang="ru-RU" sz="2200" dirty="0">
                <a:solidFill>
                  <a:schemeClr val="bg1"/>
                </a:solidFill>
                <a:latin typeface="Arial Narrow" panose="020B0606020202030204" pitchFamily="34" charset="0"/>
              </a:rPr>
              <a:t>многопользовательского </a:t>
            </a:r>
            <a:r>
              <a:rPr lang="ru-RU" sz="2200" dirty="0" err="1" smtClean="0">
                <a:solidFill>
                  <a:schemeClr val="bg1"/>
                </a:solidFill>
                <a:latin typeface="Arial Narrow" panose="020B0606020202030204" pitchFamily="34" charset="0"/>
              </a:rPr>
              <a:t>web</a:t>
            </a:r>
            <a:r>
              <a:rPr lang="ru-RU" sz="2200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-приложения;</a:t>
            </a:r>
            <a:endParaRPr lang="ru-RU" sz="2200" dirty="0">
              <a:solidFill>
                <a:schemeClr val="bg1"/>
              </a:solidFill>
              <a:latin typeface="Arial Narrow" panose="020B0606020202030204" pitchFamily="34" charset="0"/>
            </a:endParaRPr>
          </a:p>
          <a:p>
            <a:r>
              <a:rPr lang="ru-RU" sz="2200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разработка </a:t>
            </a:r>
            <a:r>
              <a:rPr lang="ru-RU" sz="2200" dirty="0">
                <a:solidFill>
                  <a:schemeClr val="bg1"/>
                </a:solidFill>
                <a:latin typeface="Arial Narrow" panose="020B0606020202030204" pitchFamily="34" charset="0"/>
              </a:rPr>
              <a:t>справочной документации.</a:t>
            </a:r>
          </a:p>
          <a:p>
            <a:pPr marL="0" indent="0">
              <a:buNone/>
            </a:pPr>
            <a:endParaRPr lang="ru-RU" sz="2200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pic>
        <p:nvPicPr>
          <p:cNvPr id="4" name="Google Shape;112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4677" y="167186"/>
            <a:ext cx="1753819" cy="657761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11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17768" y="167186"/>
            <a:ext cx="652599" cy="65776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17384429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878496" y="167186"/>
            <a:ext cx="8839272" cy="683508"/>
          </a:xfrm>
        </p:spPr>
        <p:txBody>
          <a:bodyPr>
            <a:normAutofit/>
          </a:bodyPr>
          <a:lstStyle/>
          <a:p>
            <a:pPr algn="ctr"/>
            <a:r>
              <a:rPr lang="ru-RU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Требования к программному продукту</a:t>
            </a:r>
            <a:endParaRPr lang="ru-RU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68400" y="1574800"/>
            <a:ext cx="10021359" cy="4404802"/>
          </a:xfrm>
        </p:spPr>
        <p:txBody>
          <a:bodyPr>
            <a:normAutofit fontScale="85000" lnSpcReduction="10000"/>
          </a:bodyPr>
          <a:lstStyle/>
          <a:p>
            <a:pPr lvl="0"/>
            <a:r>
              <a:rPr lang="ru-RU" sz="2800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многопользовательский режим работы;</a:t>
            </a:r>
          </a:p>
          <a:p>
            <a:pPr algn="just"/>
            <a:r>
              <a:rPr lang="ru-RU" sz="2800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мониторинг доступа на территорию организации; </a:t>
            </a:r>
          </a:p>
          <a:p>
            <a:pPr marL="285750" indent="-285750" algn="just"/>
            <a:r>
              <a:rPr lang="ru-RU" sz="2800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простой и понятный интерфейс;</a:t>
            </a:r>
          </a:p>
          <a:p>
            <a:pPr marL="285750" indent="-285750" algn="just"/>
            <a:r>
              <a:rPr lang="ru-RU" sz="2800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разделение пользователей на 4 роли: «сотрудник охраны», «</a:t>
            </a:r>
            <a:r>
              <a:rPr lang="en-US" sz="2800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HR-</a:t>
            </a:r>
            <a:r>
              <a:rPr lang="ru-RU" sz="2800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менеджер» «начальник охраны», «системный администратор» с разными правами доступа;</a:t>
            </a:r>
          </a:p>
          <a:p>
            <a:pPr marL="285750" indent="-285750" algn="just"/>
            <a:r>
              <a:rPr lang="ru-RU" sz="2800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управление доступом сотрудников и гостей предприятия;</a:t>
            </a:r>
          </a:p>
          <a:p>
            <a:pPr marL="285750" indent="-285750" algn="just"/>
            <a:r>
              <a:rPr lang="ru-RU" sz="2800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система учета рабочего времени сотрудников;</a:t>
            </a:r>
          </a:p>
          <a:p>
            <a:pPr lvl="0"/>
            <a:r>
              <a:rPr lang="ru-RU" sz="2800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формирование и сохранение отчетов во внешних файлах.</a:t>
            </a:r>
          </a:p>
          <a:p>
            <a:pPr lvl="0"/>
            <a:endParaRPr lang="ru-RU" sz="2800" dirty="0" smtClean="0">
              <a:solidFill>
                <a:schemeClr val="bg1"/>
              </a:solidFill>
              <a:latin typeface="Arial Narrow" panose="020B0606020202030204" pitchFamily="34" charset="0"/>
            </a:endParaRPr>
          </a:p>
          <a:p>
            <a:pPr marL="0" indent="0">
              <a:buNone/>
            </a:pPr>
            <a:endParaRPr lang="ru-RU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pic>
        <p:nvPicPr>
          <p:cNvPr id="4" name="Google Shape;112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4677" y="167186"/>
            <a:ext cx="1753819" cy="657761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11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17768" y="167186"/>
            <a:ext cx="652599" cy="65776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84536454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878496" y="167186"/>
            <a:ext cx="8839272" cy="683508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Архитектура информационной системы</a:t>
            </a:r>
            <a:endParaRPr lang="ru-RU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pic>
        <p:nvPicPr>
          <p:cNvPr id="4" name="Google Shape;112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4677" y="167186"/>
            <a:ext cx="1753819" cy="657761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11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17768" y="167186"/>
            <a:ext cx="652599" cy="6577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4120" y="993335"/>
            <a:ext cx="7193279" cy="5523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693437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878496" y="154312"/>
            <a:ext cx="8839272" cy="683508"/>
          </a:xfrm>
        </p:spPr>
        <p:txBody>
          <a:bodyPr>
            <a:normAutofit/>
          </a:bodyPr>
          <a:lstStyle/>
          <a:p>
            <a:pPr algn="ctr"/>
            <a:r>
              <a:rPr lang="ru-RU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База данных</a:t>
            </a:r>
            <a:endParaRPr lang="ru-RU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pic>
        <p:nvPicPr>
          <p:cNvPr id="4" name="Google Shape;112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4677" y="167186"/>
            <a:ext cx="1753819" cy="657761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11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17768" y="167186"/>
            <a:ext cx="652599" cy="657761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1689" y="824947"/>
            <a:ext cx="9652886" cy="6033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338106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878496" y="154312"/>
            <a:ext cx="8839272" cy="683508"/>
          </a:xfrm>
        </p:spPr>
        <p:txBody>
          <a:bodyPr>
            <a:normAutofit/>
          </a:bodyPr>
          <a:lstStyle/>
          <a:p>
            <a:pPr algn="ctr"/>
            <a:r>
              <a:rPr lang="ru-RU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Выбор средств разработки</a:t>
            </a:r>
            <a:endParaRPr lang="ru-RU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pic>
        <p:nvPicPr>
          <p:cNvPr id="4" name="Google Shape;112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24677" y="167186"/>
            <a:ext cx="1753819" cy="657761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11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17768" y="167186"/>
            <a:ext cx="652599" cy="657761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864" y="1449104"/>
            <a:ext cx="3773424" cy="1886712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76" r="4695"/>
          <a:stretch/>
        </p:blipFill>
        <p:spPr>
          <a:xfrm>
            <a:off x="800418" y="3361563"/>
            <a:ext cx="5243766" cy="2596274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33" t="19333" r="24067" b="7867"/>
          <a:stretch/>
        </p:blipFill>
        <p:spPr>
          <a:xfrm>
            <a:off x="6044184" y="951278"/>
            <a:ext cx="5203936" cy="5571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187706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Контур">
  <a:themeElements>
    <a:clrScheme name="Контур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Контур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Контур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TM04033919[[fn=Контур]]</Template>
  <TotalTime>414</TotalTime>
  <Words>299</Words>
  <Application>Microsoft Office PowerPoint</Application>
  <PresentationFormat>Широкоэкранный</PresentationFormat>
  <Paragraphs>59</Paragraphs>
  <Slides>16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16</vt:i4>
      </vt:variant>
    </vt:vector>
  </HeadingPairs>
  <TitlesOfParts>
    <vt:vector size="21" baseType="lpstr">
      <vt:lpstr>Arial</vt:lpstr>
      <vt:lpstr>Arial Narrow</vt:lpstr>
      <vt:lpstr>Trebuchet MS</vt:lpstr>
      <vt:lpstr>Tw Cen MT</vt:lpstr>
      <vt:lpstr>Контур</vt:lpstr>
      <vt:lpstr>РАЗРАБОТКА ВЕБ-ПРИЛОЖЕНИЯ ДЛЯ СИСТЕМЫ КОНТРОЛЯ ДОСТУПА</vt:lpstr>
      <vt:lpstr>ПРЕДМЕТНАЯ ОБЛАСТЬ</vt:lpstr>
      <vt:lpstr>Принцип работы СКУД-систем</vt:lpstr>
      <vt:lpstr>ОБЗОР СУЩЕСТВУЮЩИХ РЕШЕНИЙ</vt:lpstr>
      <vt:lpstr>Цели и задачи</vt:lpstr>
      <vt:lpstr>Требования к программному продукту</vt:lpstr>
      <vt:lpstr>Архитектура информационной системы</vt:lpstr>
      <vt:lpstr>База данных</vt:lpstr>
      <vt:lpstr>Выбор средств разработки</vt:lpstr>
      <vt:lpstr>Программная реализация</vt:lpstr>
      <vt:lpstr>Программная реализация</vt:lpstr>
      <vt:lpstr>Программная реализация</vt:lpstr>
      <vt:lpstr>Программная реализация</vt:lpstr>
      <vt:lpstr>Программная реализация</vt:lpstr>
      <vt:lpstr>Программная реализация</vt:lpstr>
      <vt:lpstr>Заключение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РАЗРАБОТКА ВЕБ-ПРИЛОЖЕНИЯ ДЛЯ СИСТЕМЫ КОНТРОЛЯ ДОСТУПА</dc:title>
  <dc:creator>Елена Мазлова</dc:creator>
  <cp:lastModifiedBy>Елена Мазлова</cp:lastModifiedBy>
  <cp:revision>28</cp:revision>
  <dcterms:created xsi:type="dcterms:W3CDTF">2023-06-01T17:07:39Z</dcterms:created>
  <dcterms:modified xsi:type="dcterms:W3CDTF">2023-06-04T16:10:07Z</dcterms:modified>
</cp:coreProperties>
</file>